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9D85D9-B0E6-43A9-8301-7D050D51BB16}">
  <a:tblStyle styleId="{E39D85D9-B0E6-43A9-8301-7D050D51BB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/>
    <p:restoredTop sz="76360"/>
  </p:normalViewPr>
  <p:slideViewPr>
    <p:cSldViewPr snapToGrid="0" snapToObjects="1">
      <p:cViewPr varScale="1">
        <p:scale>
          <a:sx n="60" d="100"/>
          <a:sy n="60" d="100"/>
        </p:scale>
        <p:origin x="3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kan0.cf.opendata.inter.prod-toronto.ca/en_AU/dataset/bikeway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a5eb2312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da5eb23127_4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Parking - 1 year?</a:t>
            </a:r>
            <a:endParaRPr/>
          </a:p>
        </p:txBody>
      </p:sp>
      <p:sp>
        <p:nvSpPr>
          <p:cNvPr id="279" name="Google Shape;279;gda5eb23127_4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a5eb23127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da5eb23127_4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Parking - 1 year?</a:t>
            </a:r>
            <a:endParaRPr/>
          </a:p>
        </p:txBody>
      </p:sp>
      <p:sp>
        <p:nvSpPr>
          <p:cNvPr id="291" name="Google Shape;291;gda5eb23127_4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8ea9e92c6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d8ea9e92c6_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d8ea9e92c6_5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b1e4815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7b1e48152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b1e48152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8747376d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d8747376d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Legend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 -&gt; gray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-&gt; remove the black stress outline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chart -&gt; auto play the 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d8747376d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a5eb231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a5eb2312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da5eb2312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a5eb23127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a5eb23127_7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da5eb23127_7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a5eb23127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a5eb23127_5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da5eb23127_5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8ea9e92c6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d8ea9e92c6_9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Legend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 -&gt; gray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-&gt; remove the black stress outline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chart -&gt; auto play the 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d8ea9e92c6_9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0dc8386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b0dc83865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toronto cycling background</a:t>
            </a:r>
            <a:endParaRPr/>
          </a:p>
        </p:txBody>
      </p:sp>
      <p:sp>
        <p:nvSpPr>
          <p:cNvPr id="180" name="Google Shape;180;gb0dc8386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8ea9e92c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d8ea9e92c6_9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main storyline</a:t>
            </a:r>
            <a:endParaRPr/>
          </a:p>
        </p:txBody>
      </p:sp>
      <p:sp>
        <p:nvSpPr>
          <p:cNvPr id="187" name="Google Shape;187;gd8ea9e92c6_9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7a49d9e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d7a49d9e9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toronto cycling background：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 the right diagram, you can see: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about 1.4 bikes per 1000 people in the city of Toronto, which rank the sixteenth among the main big cities in the world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Bikes have become more and more important in the city of Toronto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see in the left map, public transport in Toronto can make 154 trips per stop per day, which rank 22th among the main cities as mentioned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you can see this distance circle picture,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Toronto’s Public transport has a wider reach because of the Improved cycling infrastructure in Toronto.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According to the research, the average distance cycled to Toronto public  can be much greater than the average distance walked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d7a49d9e92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8ea9e92c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d8ea9e92c6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d8ea9e92c6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a2042c7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da2042c71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website, you may need a background sentences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Bikeways - Datasets - CKAN (prod-toronto.ca)</a:t>
            </a:r>
            <a:endParaRPr/>
          </a:p>
        </p:txBody>
      </p:sp>
      <p:sp>
        <p:nvSpPr>
          <p:cNvPr id="237" name="Google Shape;237;gda2042c71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7a49d9e9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d7a49d9e9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overview of the clustering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 area domain in the city of Toronto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hover effect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mouse move on these neighbourhood area, there are further details for this hood displaying in the top-left side bar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zoom 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focus on several hoods such as seventy seven waterfront, the label will display on the screen automatically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easily find which cluster neighbourhoods belong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category is labeled by different colours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d7a49d9e9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8747376d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d8747376da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easily find the main characters in this table: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protect bicycles?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Parking infrastructure is matter -&gt; ...</a:t>
            </a:r>
            <a:endParaRPr/>
          </a:p>
        </p:txBody>
      </p:sp>
      <p:sp>
        <p:nvSpPr>
          <p:cNvPr id="255" name="Google Shape;255;gd8747376da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a5eb23127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da5eb23127_4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Policy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Parking - 1 year?</a:t>
            </a:r>
            <a:endParaRPr/>
          </a:p>
        </p:txBody>
      </p:sp>
      <p:sp>
        <p:nvSpPr>
          <p:cNvPr id="267" name="Google Shape;267;gda5eb23127_4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1">
  <p:cSld name="UCL Title slid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9037122" cy="193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section start 1">
  <p:cSld name="Divider - section start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-2" y="1008000"/>
            <a:ext cx="10080000" cy="28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359228" y="2308225"/>
            <a:ext cx="871945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2"/>
          </p:nvPr>
        </p:nvSpPr>
        <p:spPr>
          <a:xfrm>
            <a:off x="360000" y="4176077"/>
            <a:ext cx="5400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3"/>
          </p:nvPr>
        </p:nvSpPr>
        <p:spPr>
          <a:xfrm>
            <a:off x="6120000" y="4176077"/>
            <a:ext cx="5400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section start 2">
  <p:cSld name="Divider - section start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-2" y="1008000"/>
            <a:ext cx="10080000" cy="28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359228" y="2308225"/>
            <a:ext cx="871945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2"/>
          </p:nvPr>
        </p:nvSpPr>
        <p:spPr>
          <a:xfrm>
            <a:off x="360000" y="4176077"/>
            <a:ext cx="5400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3"/>
          </p:nvPr>
        </p:nvSpPr>
        <p:spPr>
          <a:xfrm>
            <a:off x="6120000" y="4176077"/>
            <a:ext cx="5400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- section start 2">
  <p:cSld name="1_Divider - section start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A sign on the side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69" y="899968"/>
            <a:ext cx="7549610" cy="54652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>
            <a:spLocks noGrp="1"/>
          </p:cNvSpPr>
          <p:nvPr>
            <p:ph type="pic" idx="2"/>
          </p:nvPr>
        </p:nvSpPr>
        <p:spPr>
          <a:xfrm>
            <a:off x="350838" y="900113"/>
            <a:ext cx="7548562" cy="546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6" name="Google Shape;86;p13" descr="A sign on the side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9059" y="900000"/>
            <a:ext cx="3515013" cy="29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>
            <a:spLocks noGrp="1"/>
          </p:cNvSpPr>
          <p:nvPr>
            <p:ph type="pic" idx="3"/>
          </p:nvPr>
        </p:nvSpPr>
        <p:spPr>
          <a:xfrm>
            <a:off x="8288338" y="900113"/>
            <a:ext cx="3516312" cy="29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-2" y="1440000"/>
            <a:ext cx="6480000" cy="221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8262900" y="4164600"/>
            <a:ext cx="3542400" cy="2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2 column text">
  <p:cSld name="UCL 2 column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60000" y="2412000"/>
            <a:ext cx="5399088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2"/>
          </p:nvPr>
        </p:nvSpPr>
        <p:spPr>
          <a:xfrm>
            <a:off x="6120000" y="2412000"/>
            <a:ext cx="5399088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3 column text">
  <p:cSld name="UCL 3 column 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60000" y="2412000"/>
            <a:ext cx="342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2"/>
          </p:nvPr>
        </p:nvSpPr>
        <p:spPr>
          <a:xfrm>
            <a:off x="4320000" y="2412000"/>
            <a:ext cx="342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3"/>
          </p:nvPr>
        </p:nvSpPr>
        <p:spPr>
          <a:xfrm>
            <a:off x="8280000" y="2412000"/>
            <a:ext cx="342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4 column text">
  <p:cSld name="UCL 4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60000" y="2412000"/>
            <a:ext cx="2610000" cy="3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3286800" y="2412000"/>
            <a:ext cx="2610000" cy="3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3"/>
          </p:nvPr>
        </p:nvSpPr>
        <p:spPr>
          <a:xfrm>
            <a:off x="6238800" y="2412000"/>
            <a:ext cx="2610000" cy="3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4"/>
          </p:nvPr>
        </p:nvSpPr>
        <p:spPr>
          <a:xfrm>
            <a:off x="9264352" y="2412000"/>
            <a:ext cx="2610000" cy="3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4 column colour panels">
  <p:cSld name="UCL 4 column colour panel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360000" y="900000"/>
            <a:ext cx="2610000" cy="52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3286800" y="900000"/>
            <a:ext cx="2610000" cy="52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3"/>
          </p:nvPr>
        </p:nvSpPr>
        <p:spPr>
          <a:xfrm>
            <a:off x="6238800" y="900000"/>
            <a:ext cx="2610000" cy="52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4"/>
          </p:nvPr>
        </p:nvSpPr>
        <p:spPr>
          <a:xfrm>
            <a:off x="9190800" y="900000"/>
            <a:ext cx="2610000" cy="52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180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5"/>
          </p:nvPr>
        </p:nvSpPr>
        <p:spPr>
          <a:xfrm>
            <a:off x="571500" y="3073400"/>
            <a:ext cx="2222500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5624" y="1290917"/>
            <a:ext cx="1328200" cy="155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body" idx="6"/>
          </p:nvPr>
        </p:nvSpPr>
        <p:spPr>
          <a:xfrm>
            <a:off x="3503712" y="3073400"/>
            <a:ext cx="2222500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0096" y="1292400"/>
            <a:ext cx="1328200" cy="155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>
            <a:spLocks noGrp="1"/>
          </p:cNvSpPr>
          <p:nvPr>
            <p:ph type="body" idx="7"/>
          </p:nvPr>
        </p:nvSpPr>
        <p:spPr>
          <a:xfrm>
            <a:off x="6456040" y="3073400"/>
            <a:ext cx="2222500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40416" y="1290917"/>
            <a:ext cx="1328200" cy="1557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body" idx="8"/>
          </p:nvPr>
        </p:nvSpPr>
        <p:spPr>
          <a:xfrm>
            <a:off x="9408368" y="3073400"/>
            <a:ext cx="2222500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wo column Image">
  <p:cSld name="UCL two column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5400000" cy="232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60000" y="3618500"/>
            <a:ext cx="5399088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18" descr="A group of people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460" y="900000"/>
            <a:ext cx="5753100" cy="537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>
            <a:off x="6092825" y="900113"/>
            <a:ext cx="5753100" cy="537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8" descr="A group of people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460" y="900000"/>
            <a:ext cx="5753100" cy="537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 descr="A group of people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3460" y="900000"/>
            <a:ext cx="5753100" cy="537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hree column image">
  <p:cSld name="UCL three column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 descr="A group of people in front of a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999" y="899720"/>
            <a:ext cx="34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360363" y="899720"/>
            <a:ext cx="3419475" cy="28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2" name="Google Shape;142;p19" descr="A group of people standing in front of a crow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0102" y="899720"/>
            <a:ext cx="34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>
            <a:spLocks noGrp="1"/>
          </p:cNvSpPr>
          <p:nvPr>
            <p:ph type="pic" idx="3"/>
          </p:nvPr>
        </p:nvSpPr>
        <p:spPr>
          <a:xfrm>
            <a:off x="4340627" y="899720"/>
            <a:ext cx="3419475" cy="28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19" descr="A large tall tower with a clock on the side of a buil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8833" y="899720"/>
            <a:ext cx="34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>
            <a:spLocks noGrp="1"/>
          </p:cNvSpPr>
          <p:nvPr>
            <p:ph type="pic" idx="4"/>
          </p:nvPr>
        </p:nvSpPr>
        <p:spPr>
          <a:xfrm>
            <a:off x="8278851" y="899720"/>
            <a:ext cx="3419475" cy="28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360000" y="4017600"/>
            <a:ext cx="34200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5"/>
          </p:nvPr>
        </p:nvSpPr>
        <p:spPr>
          <a:xfrm>
            <a:off x="4320000" y="4017600"/>
            <a:ext cx="34200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6"/>
          </p:nvPr>
        </p:nvSpPr>
        <p:spPr>
          <a:xfrm>
            <a:off x="8280218" y="4017600"/>
            <a:ext cx="34200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able">
  <p:cSld name="UCL Tab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9264352" y="2412000"/>
            <a:ext cx="2610000" cy="3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single text block">
  <p:cSld name="UCL single text bloc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60000" y="2416174"/>
            <a:ext cx="9001714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able 2">
  <p:cSld name="UCL Table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360000" y="3451091"/>
            <a:ext cx="2610000" cy="289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Contact 2 column ">
  <p:cSld name="UCL Contact 2 column 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60000" y="899999"/>
            <a:ext cx="89999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60000" y="2412000"/>
            <a:ext cx="5399088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2"/>
          </p:nvPr>
        </p:nvSpPr>
        <p:spPr>
          <a:xfrm>
            <a:off x="6120000" y="2412000"/>
            <a:ext cx="5399088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2">
  <p:cSld name="UCL Title slide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0" y="1452357"/>
            <a:ext cx="7560000" cy="19704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3">
  <p:cSld name="UCL Title slide 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7560000" cy="38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59999" y="3239999"/>
            <a:ext cx="6840000" cy="1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2 - single line headline">
  <p:cSld name="UCL Title slide 2 - single line headlin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>
            <a:spLocks noGrp="1"/>
          </p:cNvSpPr>
          <p:nvPr>
            <p:ph type="pic" idx="2"/>
          </p:nvPr>
        </p:nvSpPr>
        <p:spPr>
          <a:xfrm>
            <a:off x="0" y="2519999"/>
            <a:ext cx="121920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9182911" cy="1030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- Single line headline">
  <p:cSld name="UCL Title slide - Single line headlin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0" y="0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0" y="2520000"/>
            <a:ext cx="12192000" cy="4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9182911" cy="972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slide - Double line headline">
  <p:cSld name="UCL Title slide - Double line headlin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 descr="UCL Buildi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0" y="12700"/>
            <a:ext cx="12192000" cy="31225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0" y="3135278"/>
            <a:ext cx="12192000" cy="372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9182911" cy="14782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- Double line - no image">
  <p:cSld name="UCL Title - Double line - no imag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12192000" cy="312257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0" y="1440000"/>
            <a:ext cx="9360000" cy="14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359999" y="3420000"/>
            <a:ext cx="9000000" cy="1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CL Title  - Double line - half image">
  <p:cSld name="UCL Title  - Double line - half imag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 descr="A large brick buil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25" cy="13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 rot="10800000" flipH="1">
            <a:off x="0" y="3311610"/>
            <a:ext cx="12192000" cy="354638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60000" y="3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0" y="3469428"/>
            <a:ext cx="9360000" cy="138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359999" y="4950000"/>
            <a:ext cx="9000000" cy="19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2878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0" y="0"/>
            <a:ext cx="12195073" cy="54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351612" y="899999"/>
            <a:ext cx="1080069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crosoftstream.com/video/56de5776-0db6-49bc-94ee-775f182de0b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ng-zeqiang/Digital-Viz-City-Transformations" TargetMode="External"/><Relationship Id="rId4" Type="http://schemas.openxmlformats.org/officeDocument/2006/relationships/hyperlink" Target="https://github.com/fang-zeqiang/Digital-Viz-City-Transformations/blob/main/Video/Group9-Pre-for-Stream.mk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eqiang.fun/Digital-Viz-City-Transformations/Bicycle-Thefts-Risk/theft_frequency_map_tmp-3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27.0.0.1:3030/Bicycle-Thefts-Risk/Toronto_Clustering_Viz-draf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>
            <a:alpha val="61960"/>
          </a:srgbClr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849900" y="1678488"/>
            <a:ext cx="10492200" cy="4742189"/>
          </a:xfrm>
          <a:prstGeom prst="rect">
            <a:avLst/>
          </a:prstGeom>
          <a:solidFill>
            <a:srgbClr val="BDC593">
              <a:alpha val="84705"/>
            </a:srgbClr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lt1"/>
                </a:solidFill>
              </a:rPr>
              <a:t>CASA0003: Group Mini Project</a:t>
            </a:r>
            <a:endParaRPr sz="3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lt1"/>
                </a:solidFill>
              </a:rPr>
              <a:t>City Transformation</a:t>
            </a:r>
            <a:br>
              <a:rPr lang="en-US" sz="3400" dirty="0">
                <a:solidFill>
                  <a:schemeClr val="lt1"/>
                </a:solidFill>
              </a:rPr>
            </a:br>
            <a:endParaRPr sz="3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lt1"/>
                </a:solidFill>
              </a:rPr>
              <a:t>By Group 9: </a:t>
            </a:r>
            <a:endParaRPr sz="27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Mengqing Zhao 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</a:rPr>
              <a:t>Junkai Ding 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Yujie Lyu</a:t>
            </a:r>
            <a:endParaRPr sz="2000" dirty="0">
              <a:solidFill>
                <a:schemeClr val="lt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lt1"/>
                </a:solidFill>
              </a:rPr>
              <a:t>Zeqiang Fang</a:t>
            </a:r>
            <a:br>
              <a:rPr lang="en-US" sz="2000" dirty="0">
                <a:solidFill>
                  <a:schemeClr val="lt1"/>
                </a:solidFill>
              </a:rPr>
            </a:br>
            <a:br>
              <a:rPr lang="en-US" sz="3200" dirty="0">
                <a:solidFill>
                  <a:schemeClr val="lt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Video Link: </a:t>
            </a: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https://web.microsoftstream.com/video/56de5776-0db6-49bc-94ee-775f182de0bf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Backup Video Link: </a:t>
            </a: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https://github.com/fang-zeqiang/Digital-Viz-City-Transformations/blob/main/Video/Group9-Pre-for-Stream.mkv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Github Repo: </a:t>
            </a:r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/fang-</a:t>
            </a:r>
            <a:r>
              <a:rPr lang="en-US" sz="12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zeqiang</a:t>
            </a:r>
            <a:r>
              <a:rPr lang="en-US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/Digital-Viz-City-Transformations</a:t>
            </a: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br>
              <a:rPr lang="en-GB" sz="2000" dirty="0"/>
            </a:br>
            <a:br>
              <a:rPr lang="en-US" sz="2000" dirty="0">
                <a:solidFill>
                  <a:schemeClr val="lt1"/>
                </a:solidFill>
              </a:rPr>
            </a:br>
            <a:br>
              <a:rPr lang="en-US" sz="2000" dirty="0">
                <a:solidFill>
                  <a:schemeClr val="lt1"/>
                </a:solidFill>
              </a:rPr>
            </a:br>
            <a:b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A2B0F-FFAE-2544-B252-634C0D5D1EBF}"/>
              </a:ext>
            </a:extLst>
          </p:cNvPr>
          <p:cNvSpPr/>
          <p:nvPr/>
        </p:nvSpPr>
        <p:spPr>
          <a:xfrm>
            <a:off x="2710070" y="5805124"/>
            <a:ext cx="829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Bicycle Parking Infrastructure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/>
              <a:t> </a:t>
            </a: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75" y="2878250"/>
            <a:ext cx="4360800" cy="2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5567525" y="1869575"/>
            <a:ext cx="978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Bicycle Lock-up Rings (Post and Ring)  </a:t>
            </a:r>
            <a:endParaRPr/>
          </a:p>
        </p:txBody>
      </p:sp>
      <p:sp>
        <p:nvSpPr>
          <p:cNvPr id="284" name="Google Shape;284;p32"/>
          <p:cNvSpPr txBox="1"/>
          <p:nvPr/>
        </p:nvSpPr>
        <p:spPr>
          <a:xfrm>
            <a:off x="306175" y="1869575"/>
            <a:ext cx="978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Bicycle Corrals    </a:t>
            </a:r>
            <a:endParaRPr/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425" y="2597875"/>
            <a:ext cx="1895775" cy="31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/>
        </p:nvSpPr>
        <p:spPr>
          <a:xfrm>
            <a:off x="217725" y="546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(City of Toronto, 2021)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8810800" y="5740525"/>
            <a:ext cx="10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(ibid, 2021)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Parking Capacity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sz="2600" b="0"/>
              <a:t>Permanent and seasonal multi-capacity bicycle parking racks </a:t>
            </a:r>
            <a:endParaRPr sz="2600" b="0"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75" y="2140925"/>
            <a:ext cx="9445704" cy="42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Parking Capacity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25" y="1547962"/>
            <a:ext cx="10995950" cy="49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843" y="2653400"/>
            <a:ext cx="3235724" cy="25050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3" name="Google Shape;303;p34"/>
          <p:cNvSpPr/>
          <p:nvPr/>
        </p:nvSpPr>
        <p:spPr>
          <a:xfrm>
            <a:off x="6980475" y="4872575"/>
            <a:ext cx="6531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Parking Limitations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l="2685" t="26364" b="11746"/>
          <a:stretch/>
        </p:blipFill>
        <p:spPr>
          <a:xfrm>
            <a:off x="0" y="1564875"/>
            <a:ext cx="6557650" cy="312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4">
            <a:alphaModFix/>
          </a:blip>
          <a:srcRect l="-1360" t="-359" r="1359" b="22112"/>
          <a:stretch/>
        </p:blipFill>
        <p:spPr>
          <a:xfrm>
            <a:off x="6695575" y="1564875"/>
            <a:ext cx="5329549" cy="312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8588600" y="4717575"/>
            <a:ext cx="35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(Photograph by Zeqiang in Toronto, 2018)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297125" y="5117775"/>
            <a:ext cx="4836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Waste of the prime areas in city centre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Bad influence on the city appearance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Cannot stop the theft case happen totally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14" name="Google Shape;314;p35"/>
          <p:cNvSpPr txBox="1"/>
          <p:nvPr/>
        </p:nvSpPr>
        <p:spPr>
          <a:xfrm>
            <a:off x="7484325" y="5674175"/>
            <a:ext cx="4540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 i="1">
                <a:solidFill>
                  <a:schemeClr val="dk2"/>
                </a:solidFill>
              </a:rPr>
              <a:t>We need a new cycling style!</a:t>
            </a:r>
            <a:endParaRPr sz="2300" b="1"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 i="1">
                <a:solidFill>
                  <a:schemeClr val="dk2"/>
                </a:solidFill>
              </a:rPr>
              <a:t>More flexible and safe!</a:t>
            </a:r>
            <a:endParaRPr sz="2300" b="1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Share Bike Study in Toronto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 txBox="1"/>
          <p:nvPr/>
        </p:nvSpPr>
        <p:spPr>
          <a:xfrm>
            <a:off x="8101625" y="1796975"/>
            <a:ext cx="37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5900"/>
            <a:ext cx="6790702" cy="5253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518" y="1445899"/>
            <a:ext cx="6790699" cy="52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299" y="1445900"/>
            <a:ext cx="6790701" cy="52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360000" y="900000"/>
            <a:ext cx="9000000" cy="7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Share Bike Traffic Trend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body" idx="1"/>
          </p:nvPr>
        </p:nvSpPr>
        <p:spPr>
          <a:xfrm>
            <a:off x="5060825" y="2948075"/>
            <a:ext cx="6444000" cy="25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Overall fluctuating upward trend</a:t>
            </a:r>
            <a:endParaRPr sz="20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Year-on-year increase in bike-sharing traffic in same quarter.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Cyclical trend</a:t>
            </a:r>
            <a:endParaRPr sz="25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The trend is based on an annual cycle.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Extremes are reached in the third quarter of the year.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2065475"/>
            <a:ext cx="4294275" cy="43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360000" y="900000"/>
            <a:ext cx="9000000" cy="6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Cyclical Trend</a:t>
            </a:r>
            <a:endParaRPr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1"/>
          </p:nvPr>
        </p:nvSpPr>
        <p:spPr>
          <a:xfrm>
            <a:off x="2549975" y="6356862"/>
            <a:ext cx="9361800" cy="34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chemeClr val="tx1"/>
                </a:solidFill>
              </a:rPr>
              <a:t>(Dandy, 2018)</a:t>
            </a: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975" y="1694775"/>
            <a:ext cx="6916550" cy="46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title"/>
          </p:nvPr>
        </p:nvSpPr>
        <p:spPr>
          <a:xfrm>
            <a:off x="360000" y="900000"/>
            <a:ext cx="9000000" cy="72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Policies &amp; Investments</a:t>
            </a:r>
            <a:endParaRPr dirty="0"/>
          </a:p>
        </p:txBody>
      </p:sp>
      <p:sp>
        <p:nvSpPr>
          <p:cNvPr id="347" name="Google Shape;347;p39"/>
          <p:cNvSpPr txBox="1">
            <a:spLocks noGrp="1"/>
          </p:cNvSpPr>
          <p:nvPr>
            <p:ph type="body" idx="1"/>
          </p:nvPr>
        </p:nvSpPr>
        <p:spPr>
          <a:xfrm>
            <a:off x="1723638" y="6351174"/>
            <a:ext cx="9001800" cy="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(</a:t>
            </a:r>
            <a:r>
              <a:rPr lang="en-US" sz="1200" dirty="0"/>
              <a:t>Bike Share Toronto</a:t>
            </a:r>
            <a:r>
              <a:rPr lang="en-US" sz="1400" dirty="0"/>
              <a:t>, 2020)</a:t>
            </a:r>
            <a:endParaRPr sz="1400" dirty="0"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38" y="1803175"/>
            <a:ext cx="8744724" cy="43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4144650" y="2437200"/>
            <a:ext cx="39027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Visualisation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Work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Presentation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937"/>
            <a:ext cx="12192000" cy="49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904200" y="3136746"/>
            <a:ext cx="10383600" cy="1698900"/>
          </a:xfrm>
          <a:prstGeom prst="rect">
            <a:avLst/>
          </a:prstGeom>
          <a:solidFill>
            <a:srgbClr val="BDC593">
              <a:alpha val="84710"/>
            </a:srgbClr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</a:rPr>
              <a:t>What has city of Toronto done to improve the urban cycling experience?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937"/>
            <a:ext cx="12192000" cy="49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4083000" y="761625"/>
            <a:ext cx="4026000" cy="973200"/>
          </a:xfrm>
          <a:prstGeom prst="rect">
            <a:avLst/>
          </a:prstGeom>
          <a:solidFill>
            <a:srgbClr val="BDC593">
              <a:alpha val="84710"/>
            </a:srgbClr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</a:rPr>
              <a:t>Storyline</a:t>
            </a:r>
            <a:endParaRPr sz="4000"/>
          </a:p>
        </p:txBody>
      </p:sp>
      <p:cxnSp>
        <p:nvCxnSpPr>
          <p:cNvPr id="191" name="Google Shape;191;p25"/>
          <p:cNvCxnSpPr/>
          <p:nvPr/>
        </p:nvCxnSpPr>
        <p:spPr>
          <a:xfrm flipH="1">
            <a:off x="6076200" y="1734825"/>
            <a:ext cx="39600" cy="51243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" name="Google Shape;192;p25"/>
          <p:cNvGrpSpPr/>
          <p:nvPr/>
        </p:nvGrpSpPr>
        <p:grpSpPr>
          <a:xfrm>
            <a:off x="5714190" y="3429982"/>
            <a:ext cx="6347390" cy="1381201"/>
            <a:chOff x="5543500" y="3344800"/>
            <a:chExt cx="5593400" cy="1143000"/>
          </a:xfrm>
        </p:grpSpPr>
        <p:sp>
          <p:nvSpPr>
            <p:cNvPr id="193" name="Google Shape;193;p25"/>
            <p:cNvSpPr/>
            <p:nvPr/>
          </p:nvSpPr>
          <p:spPr>
            <a:xfrm rot="10800000">
              <a:off x="5543500" y="3344800"/>
              <a:ext cx="4611600" cy="1143000"/>
            </a:xfrm>
            <a:prstGeom prst="chord">
              <a:avLst>
                <a:gd name="adj1" fmla="val 629515"/>
                <a:gd name="adj2" fmla="val 20972225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/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5973300" y="3639250"/>
              <a:ext cx="5163600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2. Solution: Parking Infrastructure</a:t>
              </a:r>
              <a:endParaRPr sz="2400"/>
            </a:p>
          </p:txBody>
        </p:sp>
      </p:grpSp>
      <p:grpSp>
        <p:nvGrpSpPr>
          <p:cNvPr id="195" name="Google Shape;195;p25"/>
          <p:cNvGrpSpPr/>
          <p:nvPr/>
        </p:nvGrpSpPr>
        <p:grpSpPr>
          <a:xfrm>
            <a:off x="1264786" y="2201675"/>
            <a:ext cx="5682138" cy="1143000"/>
            <a:chOff x="1859750" y="2201800"/>
            <a:chExt cx="4830929" cy="1143000"/>
          </a:xfrm>
        </p:grpSpPr>
        <p:sp>
          <p:nvSpPr>
            <p:cNvPr id="196" name="Google Shape;196;p25"/>
            <p:cNvSpPr/>
            <p:nvPr/>
          </p:nvSpPr>
          <p:spPr>
            <a:xfrm>
              <a:off x="1859750" y="2201800"/>
              <a:ext cx="4611600" cy="1143000"/>
            </a:xfrm>
            <a:prstGeom prst="chord">
              <a:avLst>
                <a:gd name="adj1" fmla="val 623260"/>
                <a:gd name="adj2" fmla="val 2097498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1990279" y="2496250"/>
              <a:ext cx="4700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</a:rPr>
                <a:t>1. Problem: Toronto Bicycle Theft </a:t>
              </a:r>
              <a:endParaRPr sz="2400"/>
            </a:p>
          </p:txBody>
        </p:sp>
      </p:grpSp>
      <p:grpSp>
        <p:nvGrpSpPr>
          <p:cNvPr id="198" name="Google Shape;198;p25"/>
          <p:cNvGrpSpPr/>
          <p:nvPr/>
        </p:nvGrpSpPr>
        <p:grpSpPr>
          <a:xfrm>
            <a:off x="1551150" y="5134950"/>
            <a:ext cx="5314100" cy="1143000"/>
            <a:chOff x="1551150" y="5134950"/>
            <a:chExt cx="5314100" cy="1143000"/>
          </a:xfrm>
        </p:grpSpPr>
        <p:sp>
          <p:nvSpPr>
            <p:cNvPr id="199" name="Google Shape;199;p25"/>
            <p:cNvSpPr/>
            <p:nvPr/>
          </p:nvSpPr>
          <p:spPr>
            <a:xfrm>
              <a:off x="1551150" y="5134950"/>
              <a:ext cx="5005500" cy="1143000"/>
            </a:xfrm>
            <a:prstGeom prst="chord">
              <a:avLst>
                <a:gd name="adj1" fmla="val 623260"/>
                <a:gd name="adj2" fmla="val 20972225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1859750" y="5429400"/>
              <a:ext cx="500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3. </a:t>
              </a:r>
              <a:r>
                <a:rPr lang="en-US" sz="2400">
                  <a:solidFill>
                    <a:schemeClr val="dk1"/>
                  </a:solidFill>
                </a:rPr>
                <a:t>Future Mobility: Bike Share</a:t>
              </a:r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87425" y="676375"/>
            <a:ext cx="4157100" cy="980700"/>
          </a:xfrm>
          <a:prstGeom prst="rect">
            <a:avLst/>
          </a:prstGeom>
          <a:solidFill>
            <a:srgbClr val="BDC593">
              <a:alpha val="84710"/>
            </a:srgbClr>
          </a:solidFill>
          <a:ln>
            <a:noFill/>
          </a:ln>
        </p:spPr>
        <p:txBody>
          <a:bodyPr spcFirstLastPara="1" wrap="square" lIns="360000" tIns="180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</a:rPr>
              <a:t>Why Toronto？</a:t>
            </a:r>
            <a:endParaRPr sz="4000"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187424" y="1783000"/>
            <a:ext cx="4156950" cy="5115525"/>
            <a:chOff x="187424" y="1783000"/>
            <a:chExt cx="4156950" cy="5115525"/>
          </a:xfrm>
        </p:grpSpPr>
        <p:pic>
          <p:nvPicPr>
            <p:cNvPr id="208" name="Google Shape;20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424" y="5576675"/>
              <a:ext cx="4156950" cy="9216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" name="Google Shape;209;p26"/>
            <p:cNvGrpSpPr/>
            <p:nvPr/>
          </p:nvGrpSpPr>
          <p:grpSpPr>
            <a:xfrm>
              <a:off x="187425" y="1783000"/>
              <a:ext cx="4156949" cy="5115525"/>
              <a:chOff x="187425" y="1783000"/>
              <a:chExt cx="4156949" cy="5115525"/>
            </a:xfrm>
          </p:grpSpPr>
          <p:pic>
            <p:nvPicPr>
              <p:cNvPr id="210" name="Google Shape;210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7425" y="1783000"/>
                <a:ext cx="4156949" cy="3793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1" name="Google Shape;211;p26"/>
              <p:cNvSpPr txBox="1"/>
              <p:nvPr/>
            </p:nvSpPr>
            <p:spPr>
              <a:xfrm>
                <a:off x="187425" y="6498325"/>
                <a:ext cx="3328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(Toronto Urban Mobility Index, 2021)</a:t>
                </a:r>
                <a:endParaRPr/>
              </a:p>
            </p:txBody>
          </p:sp>
          <p:sp>
            <p:nvSpPr>
              <p:cNvPr id="212" name="Google Shape;212;p26"/>
              <p:cNvSpPr txBox="1"/>
              <p:nvPr/>
            </p:nvSpPr>
            <p:spPr>
              <a:xfrm>
                <a:off x="187425" y="5489500"/>
                <a:ext cx="1546500" cy="6156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" name="Google Shape;213;p26"/>
          <p:cNvGrpSpPr/>
          <p:nvPr/>
        </p:nvGrpSpPr>
        <p:grpSpPr>
          <a:xfrm>
            <a:off x="4649801" y="736995"/>
            <a:ext cx="7416549" cy="3955705"/>
            <a:chOff x="4649801" y="736995"/>
            <a:chExt cx="7416549" cy="3955705"/>
          </a:xfrm>
        </p:grpSpPr>
        <p:grpSp>
          <p:nvGrpSpPr>
            <p:cNvPr id="214" name="Google Shape;214;p26"/>
            <p:cNvGrpSpPr/>
            <p:nvPr/>
          </p:nvGrpSpPr>
          <p:grpSpPr>
            <a:xfrm>
              <a:off x="4649801" y="736995"/>
              <a:ext cx="7416549" cy="3546294"/>
              <a:chOff x="4649801" y="736995"/>
              <a:chExt cx="7416549" cy="3546294"/>
            </a:xfrm>
          </p:grpSpPr>
          <p:grpSp>
            <p:nvGrpSpPr>
              <p:cNvPr id="215" name="Google Shape;215;p26"/>
              <p:cNvGrpSpPr/>
              <p:nvPr/>
            </p:nvGrpSpPr>
            <p:grpSpPr>
              <a:xfrm>
                <a:off x="4649801" y="736995"/>
                <a:ext cx="7416548" cy="3504944"/>
                <a:chOff x="4276574" y="2915350"/>
                <a:chExt cx="7721549" cy="3652505"/>
              </a:xfrm>
            </p:grpSpPr>
            <p:pic>
              <p:nvPicPr>
                <p:cNvPr id="216" name="Google Shape;216;p2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276574" y="2915350"/>
                  <a:ext cx="7721549" cy="36525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7" name="Google Shape;217;p26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691200" y="2915350"/>
                  <a:ext cx="4265425" cy="166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18" name="Google Shape;218;p26"/>
              <p:cNvSpPr txBox="1"/>
              <p:nvPr/>
            </p:nvSpPr>
            <p:spPr>
              <a:xfrm>
                <a:off x="11242850" y="2590089"/>
                <a:ext cx="823500" cy="16932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 txBox="1"/>
            <p:nvPr/>
          </p:nvSpPr>
          <p:spPr>
            <a:xfrm>
              <a:off x="10991150" y="4292500"/>
              <a:ext cx="1075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(ibid, 2021)</a:t>
              </a:r>
              <a:endParaRPr/>
            </a:p>
          </p:txBody>
        </p:sp>
      </p:grpSp>
      <p:cxnSp>
        <p:nvCxnSpPr>
          <p:cNvPr id="220" name="Google Shape;220;p26"/>
          <p:cNvCxnSpPr/>
          <p:nvPr/>
        </p:nvCxnSpPr>
        <p:spPr>
          <a:xfrm>
            <a:off x="7047075" y="4581600"/>
            <a:ext cx="271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1" name="Google Shape;221;p26"/>
          <p:cNvGrpSpPr/>
          <p:nvPr/>
        </p:nvGrpSpPr>
        <p:grpSpPr>
          <a:xfrm>
            <a:off x="4649800" y="4373449"/>
            <a:ext cx="6279000" cy="2678101"/>
            <a:chOff x="4649800" y="4373449"/>
            <a:chExt cx="6279000" cy="2678101"/>
          </a:xfrm>
        </p:grpSpPr>
        <p:grpSp>
          <p:nvGrpSpPr>
            <p:cNvPr id="222" name="Google Shape;222;p26"/>
            <p:cNvGrpSpPr/>
            <p:nvPr/>
          </p:nvGrpSpPr>
          <p:grpSpPr>
            <a:xfrm>
              <a:off x="4649800" y="4373449"/>
              <a:ext cx="6279000" cy="2678101"/>
              <a:chOff x="4649800" y="4402499"/>
              <a:chExt cx="6279000" cy="2678101"/>
            </a:xfrm>
          </p:grpSpPr>
          <p:pic>
            <p:nvPicPr>
              <p:cNvPr id="223" name="Google Shape;223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649800" y="4402499"/>
                <a:ext cx="1908600" cy="1944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4" name="Google Shape;224;p26"/>
              <p:cNvSpPr txBox="1"/>
              <p:nvPr/>
            </p:nvSpPr>
            <p:spPr>
              <a:xfrm>
                <a:off x="6558400" y="4402500"/>
                <a:ext cx="4370400" cy="267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Bike       More important role</a:t>
                </a:r>
                <a:endParaRPr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Improved cycling infrastructure in Toronto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>
                    <a:solidFill>
                      <a:schemeClr val="dk1"/>
                    </a:solidFill>
                  </a:rPr>
                  <a:t>Public transport has a wider reach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the average distance cycled to Toronto public  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accent5"/>
                    </a:solidFill>
                  </a:rPr>
                  <a:t> </a:t>
                </a:r>
                <a:r>
                  <a:rPr lang="en-US" sz="2200" b="1">
                    <a:solidFill>
                      <a:schemeClr val="accent5"/>
                    </a:solidFill>
                  </a:rPr>
                  <a:t>&gt;</a:t>
                </a:r>
                <a:r>
                  <a:rPr lang="en-US" b="1">
                    <a:solidFill>
                      <a:schemeClr val="accent5"/>
                    </a:solidFill>
                  </a:rPr>
                  <a:t> </a:t>
                </a:r>
                <a:endParaRPr b="1">
                  <a:solidFill>
                    <a:schemeClr val="accent5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the average distance walked</a:t>
                </a: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5" name="Google Shape;225;p26"/>
            <p:cNvCxnSpPr/>
            <p:nvPr/>
          </p:nvCxnSpPr>
          <p:spPr>
            <a:xfrm>
              <a:off x="6672225" y="5205825"/>
              <a:ext cx="271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Bicycle Theft Risk Change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1002900" y="63505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Toronto Bike Theft Frequency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726" y="1598300"/>
            <a:ext cx="9962547" cy="47522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/>
        </p:nvSpPr>
        <p:spPr>
          <a:xfrm>
            <a:off x="167700" y="1584100"/>
            <a:ext cx="7130100" cy="475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Bicycle Theft Trend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7297800" y="1598300"/>
            <a:ext cx="47595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The overall trend is upward.</a:t>
            </a:r>
            <a:endParaRPr sz="20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Bike use in Toronto is increasing.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- Lack of locking stations for bikes.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>
                <a:solidFill>
                  <a:schemeClr val="dk1"/>
                </a:solidFill>
              </a:rPr>
              <a:t>A rebound in 2020</a:t>
            </a:r>
            <a:endParaRPr sz="20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- COVID-19 caused an increase in cycling.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- More inexperienced new cyclists.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/>
              <a:t>Decrease in the core areas in the last two years</a:t>
            </a:r>
            <a:endParaRPr sz="2000" b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- Government policies and suggestions.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300"/>
            <a:ext cx="7130117" cy="47522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Bicycle Theft Characters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5" y="1445900"/>
            <a:ext cx="7691195" cy="51072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468" y="1445900"/>
            <a:ext cx="7721518" cy="510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800" y="1453076"/>
            <a:ext cx="7691201" cy="509293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Bicycle Theft Characters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8" name="Google Shape;258;p30"/>
          <p:cNvGraphicFramePr/>
          <p:nvPr/>
        </p:nvGraphicFramePr>
        <p:xfrm>
          <a:off x="68125" y="1385200"/>
          <a:ext cx="4966900" cy="2659636"/>
        </p:xfrm>
        <a:graphic>
          <a:graphicData uri="http://schemas.openxmlformats.org/drawingml/2006/table">
            <a:tbl>
              <a:tblPr>
                <a:noFill/>
                <a:tableStyleId>{E39D85D9-B0E6-43A9-8301-7D050D51BB16}</a:tableStyleId>
              </a:tblPr>
              <a:tblGrid>
                <a:gridCol w="162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Category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C593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Colour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(Map)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C593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Cost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(Bike)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C593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Frequency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 (Theft)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C593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Count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C593">
                        <a:alpha val="8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Low  Risk level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Cheap Bike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Blue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1003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43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120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Medium Risk level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Expensive Bike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Purple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1050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346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16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High Risk level</a:t>
                      </a:r>
                      <a:endParaRPr sz="1300" b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/>
                        <a:t>Medium-Price Bike</a:t>
                      </a:r>
                      <a:endParaRPr sz="1300" b="1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Yellow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1037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1287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3</a:t>
                      </a:r>
                      <a:endParaRPr sz="1300"/>
                    </a:p>
                  </a:txBody>
                  <a:tcPr marL="57150" marR="57150" marT="57150" marB="571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t="8675"/>
          <a:stretch/>
        </p:blipFill>
        <p:spPr>
          <a:xfrm>
            <a:off x="5201375" y="1385200"/>
            <a:ext cx="6828775" cy="46641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0"/>
          <p:cNvSpPr/>
          <p:nvPr/>
        </p:nvSpPr>
        <p:spPr>
          <a:xfrm>
            <a:off x="2277100" y="4677425"/>
            <a:ext cx="7971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138825" y="5736374"/>
            <a:ext cx="7315213" cy="4535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5"/>
                </a:solidFill>
                <a:latin typeface="Arial"/>
              </a:rPr>
              <a:t>How to protect citizen's bicycle?</a:t>
            </a:r>
          </a:p>
        </p:txBody>
      </p:sp>
      <p:sp>
        <p:nvSpPr>
          <p:cNvPr id="262" name="Google Shape;262;p30"/>
          <p:cNvSpPr/>
          <p:nvPr/>
        </p:nvSpPr>
        <p:spPr>
          <a:xfrm>
            <a:off x="138825" y="6329399"/>
            <a:ext cx="5486394" cy="3595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5"/>
                </a:solidFill>
                <a:latin typeface="Arial"/>
              </a:rPr>
              <a:t>Cycling infrastructure can help</a:t>
            </a:r>
          </a:p>
        </p:txBody>
      </p:sp>
      <p:sp>
        <p:nvSpPr>
          <p:cNvPr id="263" name="Google Shape;263;p30"/>
          <p:cNvSpPr txBox="1"/>
          <p:nvPr/>
        </p:nvSpPr>
        <p:spPr>
          <a:xfrm>
            <a:off x="5201313" y="6189925"/>
            <a:ext cx="682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Characters of Bicycle Theft Cases from 140 Neighbourhoods in the city of Toronto, Canada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0" y="665900"/>
            <a:ext cx="1160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Bicycle Parking Infrastructure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/>
              <a:t> </a:t>
            </a:r>
            <a:endParaRPr sz="2600"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" y="2520075"/>
            <a:ext cx="3963174" cy="29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725" y="2520064"/>
            <a:ext cx="3995800" cy="29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6710525" y="1935075"/>
            <a:ext cx="978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Bicycle Stations  </a:t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469425" y="1935075"/>
            <a:ext cx="978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</a:rPr>
              <a:t>Bicycle Lockers 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469425" y="5490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(City of Toronto, 2021)</a:t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9362075" y="5490475"/>
            <a:ext cx="10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(ibid, 2021)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L Light Green Theme">
  <a:themeElements>
    <a:clrScheme name="UCL Light Green Theme">
      <a:dk1>
        <a:srgbClr val="000000"/>
      </a:dk1>
      <a:lt1>
        <a:srgbClr val="FFFFFF"/>
      </a:lt1>
      <a:dk2>
        <a:srgbClr val="BBC592"/>
      </a:dk2>
      <a:lt2>
        <a:srgbClr val="E4E8D3"/>
      </a:lt2>
      <a:accent1>
        <a:srgbClr val="003D4C"/>
      </a:accent1>
      <a:accent2>
        <a:srgbClr val="0097A9"/>
      </a:accent2>
      <a:accent3>
        <a:srgbClr val="D50032"/>
      </a:accent3>
      <a:accent4>
        <a:srgbClr val="EA7600"/>
      </a:accent4>
      <a:accent5>
        <a:srgbClr val="8F993E"/>
      </a:accent5>
      <a:accent6>
        <a:srgbClr val="500778"/>
      </a:accent6>
      <a:hlink>
        <a:srgbClr val="0097A9"/>
      </a:hlink>
      <a:folHlink>
        <a:srgbClr val="0097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816</Words>
  <Application>Microsoft Macintosh PowerPoint</Application>
  <PresentationFormat>Widescreen</PresentationFormat>
  <Paragraphs>207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UCL Light Green Theme</vt:lpstr>
      <vt:lpstr>CASA0003: Group Mini Project City Transformation  By Group 9:   Mengqing Zhao  Junkai Ding  Yujie Lyu Zeqiang Fang  Video Link: https://web.microsoftstream.com/video/56de5776-0db6-49bc-94ee-775f182de0bf Backup Video Link: https://github.com/fang-zeqiang/Digital-Viz-City-Transformations/blob/main/Video/Group9-Pre-for-Stream.mkv Github Repo: https://github.com/fang-zeqiang/Digital-Viz-City-Transformations      </vt:lpstr>
      <vt:lpstr>What has city of Toronto done to improve the urban cycling experience?</vt:lpstr>
      <vt:lpstr>Storyline</vt:lpstr>
      <vt:lpstr>Why Toronto？</vt:lpstr>
      <vt:lpstr>1. Bicycle Theft Risk Change </vt:lpstr>
      <vt:lpstr>1. Bicycle Theft Trend </vt:lpstr>
      <vt:lpstr>1. Bicycle Theft Characters </vt:lpstr>
      <vt:lpstr>1. Bicycle Theft Characters </vt:lpstr>
      <vt:lpstr>2. Bicycle Parking Infrastructure            </vt:lpstr>
      <vt:lpstr>2. Bicycle Parking Infrastructure              </vt:lpstr>
      <vt:lpstr>2. Parking Capacity     Permanent and seasonal multi-capacity bicycle parking racks </vt:lpstr>
      <vt:lpstr>2. Parking Capacity </vt:lpstr>
      <vt:lpstr>2. Parking Limitations </vt:lpstr>
      <vt:lpstr>3. Share Bike Study in Toronto </vt:lpstr>
      <vt:lpstr>3. Share Bike Traffic Trend</vt:lpstr>
      <vt:lpstr>3. Cyclical Trend</vt:lpstr>
      <vt:lpstr>3. Policies &amp; Investments</vt:lpstr>
      <vt:lpstr>Visualisation Work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CASA0003: Group Mini Project  City Transformation  By Group 9:   Mengqing Zhao  Junkai Ding  Yujie Lyu Zeqiang Fang    </dc:title>
  <cp:lastModifiedBy>os585</cp:lastModifiedBy>
  <cp:revision>5</cp:revision>
  <dcterms:modified xsi:type="dcterms:W3CDTF">2021-05-18T05:21:29Z</dcterms:modified>
</cp:coreProperties>
</file>